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0948CB"/>
    <a:srgbClr val="0B49CB"/>
    <a:srgbClr val="F2F4F8"/>
    <a:srgbClr val="1C7DDB"/>
    <a:srgbClr val="121619"/>
    <a:srgbClr val="F2F2F2"/>
    <a:srgbClr val="145579"/>
    <a:srgbClr val="3A6483"/>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76" d="100"/>
          <a:sy n="76" d="100"/>
        </p:scale>
        <p:origin x="1350"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1_L3_labs-jupyter-spacex-data_wrangling_jupyterlite-HMDTComplete.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2_jupyter-labs-eda-dataviz.ipynb-HMDTComplete.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tejo/ibmcapstone/blob/main/jupyter-labs-eda-sql-coursera_sqllite-HMDTComple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3_lab_jupyter_launch_site_location-HMDTCompleted.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tejo/ibmcapstone/blob/main/spacex_dash_app-HMDTCompleted.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4_SpaceX_Machine_Learning_Prediction_Part_5-HMDTCompleted.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List_of_Falcon_9_and_Falcon_Heavy_launches"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mtejo/ibmcapstone/blob/main/jupyter-labs-spacex-data-collection-api-HMDTCompleted.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tejo/ibmcapstone/blob/main/jupyter-labs-webscraping-HMDTCompleted.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Haydee M. Dominguez </a:t>
            </a:r>
          </a:p>
          <a:p>
            <a:r>
              <a:rPr lang="en-US" dirty="0">
                <a:solidFill>
                  <a:schemeClr val="bg2"/>
                </a:solidFill>
                <a:latin typeface="Abadi" panose="020B0604020104020204" pitchFamily="34" charset="0"/>
                <a:ea typeface="SF Pro" pitchFamily="2" charset="0"/>
                <a:cs typeface="SF Pro" pitchFamily="2" charset="0"/>
              </a:rPr>
              <a:t>October 10</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741789" cy="4351338"/>
          </a:xfrm>
          <a:prstGeom prst="rect">
            <a:avLst/>
          </a:prstGeom>
        </p:spPr>
        <p:txBody>
          <a:bodyPr/>
          <a:lstStyle/>
          <a:p>
            <a:r>
              <a:rPr lang="en-US" sz="2200" dirty="0">
                <a:solidFill>
                  <a:schemeClr val="accent3">
                    <a:lumMod val="25000"/>
                  </a:schemeClr>
                </a:solidFill>
                <a:latin typeface="Abadi" panose="020B0604020104020204" pitchFamily="34" charset="0"/>
              </a:rPr>
              <a:t>Basic EDA was used to explore  launches per site, per orbit, and launch outcome per orbit type</a:t>
            </a:r>
          </a:p>
          <a:p>
            <a:r>
              <a:rPr lang="en-US" sz="2200" dirty="0">
                <a:solidFill>
                  <a:schemeClr val="accent3">
                    <a:lumMod val="25000"/>
                  </a:schemeClr>
                </a:solidFill>
                <a:latin typeface="Abadi" panose="020B0604020104020204" pitchFamily="34" charset="0"/>
              </a:rPr>
              <a:t>The outcome feature was further processed to create our target variable ‘Class’, which classifies successful and failed launches</a:t>
            </a:r>
          </a:p>
          <a:p>
            <a:r>
              <a:rPr lang="en-US" sz="2200" dirty="0">
                <a:solidFill>
                  <a:schemeClr val="accent3">
                    <a:lumMod val="25000"/>
                  </a:schemeClr>
                </a:solidFill>
                <a:latin typeface="Abadi" panose="020B0604020104020204" pitchFamily="34" charset="0"/>
              </a:rPr>
              <a:t>GitHub URL for the data wrangling notebooks: </a:t>
            </a:r>
            <a:r>
              <a:rPr lang="en-US" sz="2200" dirty="0">
                <a:solidFill>
                  <a:schemeClr val="accent3">
                    <a:lumMod val="25000"/>
                  </a:schemeClr>
                </a:solidFill>
                <a:latin typeface="Abadi" panose="020B0604020104020204" pitchFamily="34" charset="0"/>
                <a:hlinkClick r:id="rId3"/>
              </a:rPr>
              <a:t>https://github.com/mtejo/ibmcapstone/blob/main/SkillsNetwork_labs_module_1_L3_labs-jupyter-spacex-data_wrangling_jupyterlite-HMDTComplete.jupyterlite.ipynb</a:t>
            </a: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75C3D570-28D6-411C-96D8-6BEB4D5F42B4}"/>
              </a:ext>
            </a:extLst>
          </p:cNvPr>
          <p:cNvSpPr txBox="1">
            <a:spLocks/>
          </p:cNvSpPr>
          <p:nvPr/>
        </p:nvSpPr>
        <p:spPr>
          <a:xfrm>
            <a:off x="5910261" y="1639888"/>
            <a:ext cx="5583769" cy="438626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dirty="0">
              <a:solidFill>
                <a:srgbClr val="1C7DDB"/>
              </a:solidFill>
              <a:latin typeface="Abadi"/>
            </a:endParaRPr>
          </a:p>
        </p:txBody>
      </p:sp>
      <p:sp>
        <p:nvSpPr>
          <p:cNvPr id="7" name="TextBox 6">
            <a:extLst>
              <a:ext uri="{FF2B5EF4-FFF2-40B4-BE49-F238E27FC236}">
                <a16:creationId xmlns:a16="http://schemas.microsoft.com/office/drawing/2014/main" id="{EA85D00B-A6D5-4E4E-B6D2-E4FBDA4614A3}"/>
              </a:ext>
            </a:extLst>
          </p:cNvPr>
          <p:cNvSpPr txBox="1"/>
          <p:nvPr/>
        </p:nvSpPr>
        <p:spPr>
          <a:xfrm>
            <a:off x="6413781" y="1784350"/>
            <a:ext cx="4749618"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Calculate number of launches per launch site</a:t>
            </a:r>
          </a:p>
        </p:txBody>
      </p:sp>
      <p:sp>
        <p:nvSpPr>
          <p:cNvPr id="9" name="TextBox 8">
            <a:extLst>
              <a:ext uri="{FF2B5EF4-FFF2-40B4-BE49-F238E27FC236}">
                <a16:creationId xmlns:a16="http://schemas.microsoft.com/office/drawing/2014/main" id="{B6BCB19B-3157-4CFD-A70E-B76B8C50EF4C}"/>
              </a:ext>
            </a:extLst>
          </p:cNvPr>
          <p:cNvSpPr txBox="1"/>
          <p:nvPr/>
        </p:nvSpPr>
        <p:spPr>
          <a:xfrm>
            <a:off x="6126036" y="2416194"/>
            <a:ext cx="5227887"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Calculate number of launches per orbit type </a:t>
            </a:r>
          </a:p>
        </p:txBody>
      </p:sp>
      <p:sp>
        <p:nvSpPr>
          <p:cNvPr id="10" name="TextBox 9">
            <a:extLst>
              <a:ext uri="{FF2B5EF4-FFF2-40B4-BE49-F238E27FC236}">
                <a16:creationId xmlns:a16="http://schemas.microsoft.com/office/drawing/2014/main" id="{7515C00F-5ED8-4B07-972F-3F7A83644310}"/>
              </a:ext>
            </a:extLst>
          </p:cNvPr>
          <p:cNvSpPr txBox="1"/>
          <p:nvPr/>
        </p:nvSpPr>
        <p:spPr>
          <a:xfrm>
            <a:off x="6074011" y="3063012"/>
            <a:ext cx="5331936"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Calculate mission outcome per orbit type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sp>
        <p:nvSpPr>
          <p:cNvPr id="11" name="TextBox 10">
            <a:extLst>
              <a:ext uri="{FF2B5EF4-FFF2-40B4-BE49-F238E27FC236}">
                <a16:creationId xmlns:a16="http://schemas.microsoft.com/office/drawing/2014/main" id="{E96A3D70-6544-4FF3-886F-A7B65EDFDAF1}"/>
              </a:ext>
            </a:extLst>
          </p:cNvPr>
          <p:cNvSpPr txBox="1"/>
          <p:nvPr/>
        </p:nvSpPr>
        <p:spPr>
          <a:xfrm>
            <a:off x="6540500" y="3735528"/>
            <a:ext cx="462289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Explore the different landing outcomes</a:t>
            </a:r>
          </a:p>
        </p:txBody>
      </p:sp>
      <p:sp>
        <p:nvSpPr>
          <p:cNvPr id="12" name="TextBox 11">
            <a:extLst>
              <a:ext uri="{FF2B5EF4-FFF2-40B4-BE49-F238E27FC236}">
                <a16:creationId xmlns:a16="http://schemas.microsoft.com/office/drawing/2014/main" id="{35A42F58-4841-447E-B249-608140788BF2}"/>
              </a:ext>
            </a:extLst>
          </p:cNvPr>
          <p:cNvSpPr txBox="1"/>
          <p:nvPr/>
        </p:nvSpPr>
        <p:spPr>
          <a:xfrm>
            <a:off x="6264040" y="4413034"/>
            <a:ext cx="502157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landing class variable to separate successful (1) vs unsuccessful (0) landings </a:t>
            </a:r>
          </a:p>
        </p:txBody>
      </p:sp>
      <p:sp>
        <p:nvSpPr>
          <p:cNvPr id="13" name="TextBox 12">
            <a:extLst>
              <a:ext uri="{FF2B5EF4-FFF2-40B4-BE49-F238E27FC236}">
                <a16:creationId xmlns:a16="http://schemas.microsoft.com/office/drawing/2014/main" id="{C58DC592-2154-4A4A-8272-2EB64B0F164C}"/>
              </a:ext>
            </a:extLst>
          </p:cNvPr>
          <p:cNvSpPr txBox="1"/>
          <p:nvPr/>
        </p:nvSpPr>
        <p:spPr>
          <a:xfrm>
            <a:off x="6057900" y="5328351"/>
            <a:ext cx="536416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Append the variable as the target feature ‘Class’ to the launch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cxnSp>
        <p:nvCxnSpPr>
          <p:cNvPr id="14" name="Straight Arrow Connector 13">
            <a:extLst>
              <a:ext uri="{FF2B5EF4-FFF2-40B4-BE49-F238E27FC236}">
                <a16:creationId xmlns:a16="http://schemas.microsoft.com/office/drawing/2014/main" id="{B107711B-4976-4B37-86BB-602C4C08A94A}"/>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CCDC0BB-0F22-4322-83BD-5C570E4C4AD5}"/>
              </a:ext>
            </a:extLst>
          </p:cNvPr>
          <p:cNvCxnSpPr/>
          <p:nvPr/>
        </p:nvCxnSpPr>
        <p:spPr>
          <a:xfrm>
            <a:off x="8714772" y="28095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756A8E7-7037-4C30-8C70-910F83A1B6A0}"/>
              </a:ext>
            </a:extLst>
          </p:cNvPr>
          <p:cNvCxnSpPr/>
          <p:nvPr/>
        </p:nvCxnSpPr>
        <p:spPr>
          <a:xfrm>
            <a:off x="8714771" y="348601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4B40641-E832-4911-B04E-269B88185CB2}"/>
              </a:ext>
            </a:extLst>
          </p:cNvPr>
          <p:cNvCxnSpPr/>
          <p:nvPr/>
        </p:nvCxnSpPr>
        <p:spPr>
          <a:xfrm>
            <a:off x="8714771" y="41467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9BF04B5-BE0D-49D6-9AE8-35DE733C2B75}"/>
              </a:ext>
            </a:extLst>
          </p:cNvPr>
          <p:cNvCxnSpPr/>
          <p:nvPr/>
        </p:nvCxnSpPr>
        <p:spPr>
          <a:xfrm>
            <a:off x="8717324" y="50700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Summarize what charts were plotted and why you used those charts</a:t>
            </a:r>
          </a:p>
          <a:p>
            <a:pPr>
              <a:lnSpc>
                <a:spcPct val="100000"/>
              </a:lnSpc>
              <a:spcBef>
                <a:spcPts val="1400"/>
              </a:spcBef>
            </a:pPr>
            <a:r>
              <a:rPr lang="en-US" sz="2200" dirty="0">
                <a:solidFill>
                  <a:schemeClr val="accent3">
                    <a:lumMod val="25000"/>
                  </a:schemeClr>
                </a:solidFill>
                <a:latin typeface="Abadi" panose="020B0604020104020204" pitchFamily="34" charset="0"/>
              </a:rPr>
              <a:t>GitHub URL for EDA with data visualization notebook: </a:t>
            </a:r>
            <a:r>
              <a:rPr lang="en-US" sz="2200" dirty="0">
                <a:solidFill>
                  <a:schemeClr val="accent3">
                    <a:lumMod val="25000"/>
                  </a:schemeClr>
                </a:solidFill>
                <a:latin typeface="Abadi" panose="020B0604020104020204" pitchFamily="34" charset="0"/>
                <a:hlinkClick r:id="rId3"/>
              </a:rPr>
              <a:t>https://github.com/mtejo/ibmcapstone/blob/main/SkillsNetwork_labs_module_2_jupyter-labs-eda-dataviz.ipynb-HMDTComplete.jupyterlite.ipynb</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Using bullet point format, summarize the SQL queries you performed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for EDA with SQL notebook: </a:t>
            </a:r>
            <a:r>
              <a:rPr lang="en-US" sz="2200" dirty="0">
                <a:solidFill>
                  <a:schemeClr val="accent3">
                    <a:lumMod val="25000"/>
                  </a:schemeClr>
                </a:solidFill>
                <a:latin typeface="Abadi" panose="020B0604020104020204" pitchFamily="34" charset="0"/>
                <a:hlinkClick r:id="rId3"/>
              </a:rPr>
              <a:t>https://github.com/mtejo/ibmcapstone/blob/main/jupyter-labs-eda-sql-coursera_sqllite-HMDTComplete.ipynb</a:t>
            </a: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GitHub URL for interactive map with Folium: </a:t>
            </a:r>
            <a:r>
              <a:rPr lang="en-US" sz="2200" dirty="0">
                <a:solidFill>
                  <a:schemeClr val="accent3">
                    <a:lumMod val="25000"/>
                  </a:schemeClr>
                </a:solidFill>
                <a:latin typeface="Abadi" panose="020B0604020104020204" pitchFamily="34" charset="0"/>
                <a:hlinkClick r:id="rId3"/>
              </a:rPr>
              <a:t>https://github.com/mtejo/ibmcapstone/blob/main/SkillsNetwork_labs_module_3_lab_jupyter_launch_site_location-HMDTCompleted.jupyterlite.ipynb</a:t>
            </a: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GitHub URL for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t>
            </a:r>
            <a:r>
              <a:rPr lang="en-US" sz="2200" dirty="0">
                <a:solidFill>
                  <a:schemeClr val="accent3">
                    <a:lumMod val="25000"/>
                  </a:schemeClr>
                </a:solidFill>
                <a:latin typeface="Abadi" panose="020B0604020104020204" pitchFamily="34" charset="0"/>
                <a:hlinkClick r:id="rId3"/>
              </a:rPr>
              <a:t>https://github.com/mtejo/ibmcapstone/blob/main/spacex_dash_app-HMDTCompleted.py</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919590" cy="4351338"/>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was prepared for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Four modelling algorithms were selected: logistic regression, support vector machine, decision trees, and k nearest neighbors</a:t>
            </a:r>
          </a:p>
          <a:p>
            <a:pPr>
              <a:lnSpc>
                <a:spcPct val="100000"/>
              </a:lnSpc>
              <a:spcBef>
                <a:spcPts val="1400"/>
              </a:spcBef>
            </a:pPr>
            <a:r>
              <a:rPr lang="en-US" sz="2200" dirty="0">
                <a:solidFill>
                  <a:schemeClr val="accent3">
                    <a:lumMod val="25000"/>
                  </a:schemeClr>
                </a:solidFill>
                <a:latin typeface="Abadi" panose="020B0604020104020204" pitchFamily="34" charset="0"/>
              </a:rPr>
              <a:t>For each model, the training set was used to train the model and obtain the best model parameters. The model was evaluated using the test data. </a:t>
            </a:r>
          </a:p>
          <a:p>
            <a:pPr>
              <a:lnSpc>
                <a:spcPct val="100000"/>
              </a:lnSpc>
              <a:spcBef>
                <a:spcPts val="1400"/>
              </a:spcBef>
            </a:pPr>
            <a:r>
              <a:rPr lang="en-US" sz="2200" dirty="0">
                <a:solidFill>
                  <a:schemeClr val="accent3">
                    <a:lumMod val="25000"/>
                  </a:schemeClr>
                </a:solidFill>
                <a:latin typeface="Abadi" panose="020B0604020104020204" pitchFamily="34" charset="0"/>
              </a:rPr>
              <a:t>Models were compared based on their accuracy score and confusion matrix results    </a:t>
            </a:r>
          </a:p>
          <a:p>
            <a:pPr>
              <a:lnSpc>
                <a:spcPct val="100000"/>
              </a:lnSpc>
              <a:spcBef>
                <a:spcPts val="1400"/>
              </a:spcBef>
            </a:pPr>
            <a:r>
              <a:rPr lang="en-US" sz="2200" dirty="0">
                <a:solidFill>
                  <a:schemeClr val="accent3">
                    <a:lumMod val="25000"/>
                  </a:schemeClr>
                </a:solidFill>
                <a:latin typeface="Abadi" panose="020B0604020104020204" pitchFamily="34" charset="0"/>
              </a:rPr>
              <a:t>GitHub URL for predictive analysis lab: </a:t>
            </a:r>
            <a:r>
              <a:rPr lang="en-US" sz="2200" dirty="0">
                <a:solidFill>
                  <a:schemeClr val="accent3">
                    <a:lumMod val="25000"/>
                  </a:schemeClr>
                </a:solidFill>
                <a:latin typeface="Abadi" panose="020B0604020104020204" pitchFamily="34" charset="0"/>
                <a:hlinkClick r:id="rId3"/>
              </a:rPr>
              <a:t>https://github.com/mtejo/ibmcapstone/blob/main/SkillsNetwork_labs_module_4_SpaceX_Machine_Learning_Prediction_Part_5-HMDTCompleted.jupyterlite.ipynb</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Content Placeholder 4">
            <a:extLst>
              <a:ext uri="{FF2B5EF4-FFF2-40B4-BE49-F238E27FC236}">
                <a16:creationId xmlns:a16="http://schemas.microsoft.com/office/drawing/2014/main" id="{FEB58391-1DAB-4280-8DEB-6F2268FE8969}"/>
              </a:ext>
            </a:extLst>
          </p:cNvPr>
          <p:cNvSpPr txBox="1">
            <a:spLocks/>
          </p:cNvSpPr>
          <p:nvPr/>
        </p:nvSpPr>
        <p:spPr>
          <a:xfrm>
            <a:off x="5910261" y="1639888"/>
            <a:ext cx="5583769" cy="438626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dirty="0">
              <a:solidFill>
                <a:srgbClr val="1C7DDB"/>
              </a:solidFill>
              <a:latin typeface="Abadi"/>
            </a:endParaRPr>
          </a:p>
        </p:txBody>
      </p:sp>
      <p:sp>
        <p:nvSpPr>
          <p:cNvPr id="7" name="TextBox 6">
            <a:extLst>
              <a:ext uri="{FF2B5EF4-FFF2-40B4-BE49-F238E27FC236}">
                <a16:creationId xmlns:a16="http://schemas.microsoft.com/office/drawing/2014/main" id="{D05804C1-D2ED-4C2B-81A5-0564C2F2B5F1}"/>
              </a:ext>
            </a:extLst>
          </p:cNvPr>
          <p:cNvSpPr txBox="1"/>
          <p:nvPr/>
        </p:nvSpPr>
        <p:spPr>
          <a:xfrm>
            <a:off x="5985928" y="1784350"/>
            <a:ext cx="5472043"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Create Target Variable (Y) and feature (X) </a:t>
            </a:r>
            <a:r>
              <a:rPr lang="en-US" dirty="0" err="1">
                <a:solidFill>
                  <a:schemeClr val="bg1"/>
                </a:solidFill>
                <a:latin typeface="Abadi" panose="020B0604020104020204" pitchFamily="34" charset="0"/>
              </a:rPr>
              <a:t>dataframes</a:t>
            </a:r>
            <a:endParaRPr lang="en-US" dirty="0">
              <a:solidFill>
                <a:schemeClr val="bg1"/>
              </a:solidFill>
              <a:latin typeface="Abadi" panose="020B0604020104020204" pitchFamily="34" charset="0"/>
            </a:endParaRPr>
          </a:p>
        </p:txBody>
      </p:sp>
      <p:sp>
        <p:nvSpPr>
          <p:cNvPr id="8" name="TextBox 7">
            <a:extLst>
              <a:ext uri="{FF2B5EF4-FFF2-40B4-BE49-F238E27FC236}">
                <a16:creationId xmlns:a16="http://schemas.microsoft.com/office/drawing/2014/main" id="{ECE24E68-80C3-4C7F-9170-49481E8950C9}"/>
              </a:ext>
            </a:extLst>
          </p:cNvPr>
          <p:cNvSpPr txBox="1"/>
          <p:nvPr/>
        </p:nvSpPr>
        <p:spPr>
          <a:xfrm>
            <a:off x="6126036" y="2416194"/>
            <a:ext cx="5227887"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Standardize the features in the X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1A60916E-5450-438C-899E-B6A2F705F134}"/>
              </a:ext>
            </a:extLst>
          </p:cNvPr>
          <p:cNvSpPr txBox="1"/>
          <p:nvPr/>
        </p:nvSpPr>
        <p:spPr>
          <a:xfrm>
            <a:off x="6074011" y="3063012"/>
            <a:ext cx="5331936" cy="369332"/>
          </a:xfrm>
          <a:prstGeom prst="rect">
            <a:avLst/>
          </a:prstGeom>
          <a:solidFill>
            <a:srgbClr val="4472C4"/>
          </a:solidFill>
        </p:spPr>
        <p:txBody>
          <a:bodyPr wrap="square" rtlCol="0">
            <a:spAutoFit/>
          </a:bodyPr>
          <a:lstStyle/>
          <a:p>
            <a:pPr algn="ctr"/>
            <a:r>
              <a:rPr lang="en-US" b="0" i="0" dirty="0">
                <a:solidFill>
                  <a:schemeClr val="bg1"/>
                </a:solidFill>
                <a:effectLst/>
                <a:latin typeface="-apple-system"/>
              </a:rPr>
              <a:t>Split the data X and Y into training and test data</a:t>
            </a:r>
            <a:endParaRPr lang="en-US" dirty="0">
              <a:solidFill>
                <a:schemeClr val="bg1"/>
              </a:solidFill>
              <a:latin typeface="Abadi" panose="020B0604020104020204" pitchFamily="34" charset="0"/>
            </a:endParaRPr>
          </a:p>
        </p:txBody>
      </p:sp>
      <p:sp>
        <p:nvSpPr>
          <p:cNvPr id="10" name="TextBox 9">
            <a:extLst>
              <a:ext uri="{FF2B5EF4-FFF2-40B4-BE49-F238E27FC236}">
                <a16:creationId xmlns:a16="http://schemas.microsoft.com/office/drawing/2014/main" id="{A48B934E-615A-4000-BBB1-F06C36EAB89B}"/>
              </a:ext>
            </a:extLst>
          </p:cNvPr>
          <p:cNvSpPr txBox="1"/>
          <p:nvPr/>
        </p:nvSpPr>
        <p:spPr>
          <a:xfrm>
            <a:off x="5910262" y="3735528"/>
            <a:ext cx="5583768"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model object and a dictionary of parameters</a:t>
            </a:r>
          </a:p>
        </p:txBody>
      </p:sp>
      <p:sp>
        <p:nvSpPr>
          <p:cNvPr id="11" name="TextBox 10">
            <a:extLst>
              <a:ext uri="{FF2B5EF4-FFF2-40B4-BE49-F238E27FC236}">
                <a16:creationId xmlns:a16="http://schemas.microsoft.com/office/drawing/2014/main" id="{A95ACF62-F292-4773-99D2-FAF1AA4563B5}"/>
              </a:ext>
            </a:extLst>
          </p:cNvPr>
          <p:cNvSpPr txBox="1"/>
          <p:nvPr/>
        </p:nvSpPr>
        <p:spPr>
          <a:xfrm>
            <a:off x="6264040" y="4413034"/>
            <a:ext cx="502157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Use </a:t>
            </a:r>
            <a:r>
              <a:rPr lang="en-US" dirty="0" err="1">
                <a:solidFill>
                  <a:schemeClr val="bg1"/>
                </a:solidFill>
                <a:latin typeface="Abadi" panose="020B0604020104020204" pitchFamily="34" charset="0"/>
              </a:rPr>
              <a:t>Gridsearch</a:t>
            </a:r>
            <a:r>
              <a:rPr lang="en-US" dirty="0">
                <a:solidFill>
                  <a:schemeClr val="bg1"/>
                </a:solidFill>
                <a:latin typeface="Abadi" panose="020B0604020104020204" pitchFamily="34" charset="0"/>
              </a:rPr>
              <a:t> to fit the model on the training set and save the model with the best parameters</a:t>
            </a:r>
          </a:p>
        </p:txBody>
      </p:sp>
      <p:sp>
        <p:nvSpPr>
          <p:cNvPr id="12" name="TextBox 11">
            <a:extLst>
              <a:ext uri="{FF2B5EF4-FFF2-40B4-BE49-F238E27FC236}">
                <a16:creationId xmlns:a16="http://schemas.microsoft.com/office/drawing/2014/main" id="{8674ED8C-CC4F-4815-8D97-71D0748B70C1}"/>
              </a:ext>
            </a:extLst>
          </p:cNvPr>
          <p:cNvSpPr txBox="1"/>
          <p:nvPr/>
        </p:nvSpPr>
        <p:spPr>
          <a:xfrm>
            <a:off x="6057900" y="5328351"/>
            <a:ext cx="536416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Calculate the accuracy of the model on the test data,  plot the confusion matrix, and compare results</a:t>
            </a:r>
          </a:p>
        </p:txBody>
      </p:sp>
      <p:cxnSp>
        <p:nvCxnSpPr>
          <p:cNvPr id="13" name="Straight Arrow Connector 12">
            <a:extLst>
              <a:ext uri="{FF2B5EF4-FFF2-40B4-BE49-F238E27FC236}">
                <a16:creationId xmlns:a16="http://schemas.microsoft.com/office/drawing/2014/main" id="{D2CF9B15-7311-4E60-B06D-216EC4E94F57}"/>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77841BD-CAC5-46D0-BDFF-EF285ECBF413}"/>
              </a:ext>
            </a:extLst>
          </p:cNvPr>
          <p:cNvCxnSpPr/>
          <p:nvPr/>
        </p:nvCxnSpPr>
        <p:spPr>
          <a:xfrm>
            <a:off x="8714772" y="28095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6EC4240-90F6-48DF-8100-C33FB197B319}"/>
              </a:ext>
            </a:extLst>
          </p:cNvPr>
          <p:cNvCxnSpPr/>
          <p:nvPr/>
        </p:nvCxnSpPr>
        <p:spPr>
          <a:xfrm>
            <a:off x="8714771" y="348601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78BE7E-D3D0-4B41-8E21-A26A74DEC58C}"/>
              </a:ext>
            </a:extLst>
          </p:cNvPr>
          <p:cNvCxnSpPr/>
          <p:nvPr/>
        </p:nvCxnSpPr>
        <p:spPr>
          <a:xfrm>
            <a:off x="8714771" y="41467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5D3DBBA-6A62-4C68-AB4B-698899FBA850}"/>
              </a:ext>
            </a:extLst>
          </p:cNvPr>
          <p:cNvCxnSpPr/>
          <p:nvPr/>
        </p:nvCxnSpPr>
        <p:spPr>
          <a:xfrm>
            <a:off x="8717324" y="50700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29304"/>
            <a:ext cx="10237127" cy="46900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R="0">
              <a:spcBef>
                <a:spcPts val="1400"/>
              </a:spcBef>
              <a:spcAft>
                <a:spcPts val="0"/>
              </a:spcAft>
            </a:pPr>
            <a:r>
              <a:rPr lang="en-CA" sz="2200" dirty="0">
                <a:solidFill>
                  <a:schemeClr val="accent3">
                    <a:lumMod val="25000"/>
                  </a:schemeClr>
                </a:solidFill>
                <a:latin typeface="Abadi" panose="020B0604020104020204" pitchFamily="34" charset="0"/>
              </a:rPr>
              <a:t>Our company </a:t>
            </a:r>
            <a:r>
              <a:rPr lang="en-CA" sz="2200" dirty="0" err="1">
                <a:solidFill>
                  <a:schemeClr val="accent3">
                    <a:lumMod val="25000"/>
                  </a:schemeClr>
                </a:solidFill>
                <a:latin typeface="Abadi" panose="020B0604020104020204" pitchFamily="34" charset="0"/>
              </a:rPr>
              <a:t>SpaceY</a:t>
            </a:r>
            <a:r>
              <a:rPr lang="en-CA" sz="2200" dirty="0">
                <a:solidFill>
                  <a:schemeClr val="accent3">
                    <a:lumMod val="25000"/>
                  </a:schemeClr>
                </a:solidFill>
                <a:latin typeface="Abadi" panose="020B0604020104020204" pitchFamily="34" charset="0"/>
              </a:rPr>
              <a:t> aims to provide affordable space travel</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Most providers are currently offering launches that cost over USD$165 million </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SpaceX is currently advertising Falcon 9 rocket launches at a cost of USD$62 million</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By reusing the first stage of Falcon 9 rockets, SpaceX can significantly reduce costs</a:t>
            </a:r>
            <a:endParaRPr lang="en-US" sz="1800" dirty="0">
              <a:solidFill>
                <a:srgbClr val="1F1F1F"/>
              </a:solidFill>
              <a:latin typeface="Source Sans Pro" panose="020B0503030403020204" pitchFamily="34" charset="0"/>
              <a:cs typeface="Times New Roman" panose="02020603050405020304" pitchFamily="18" charset="0"/>
            </a:endParaRP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For our enterprise to be successful, we must be able to offer competitive prices</a:t>
            </a:r>
            <a:endParaRPr lang="en-US" sz="1800" dirty="0">
              <a:solidFill>
                <a:srgbClr val="1F1F1F"/>
              </a:solidFill>
              <a:latin typeface="Source Sans Pro" panose="020B0503030403020204" pitchFamily="34" charset="0"/>
              <a:cs typeface="Times New Roman" panose="02020603050405020304" pitchFamily="18" charset="0"/>
            </a:endParaRPr>
          </a:p>
          <a:p>
            <a:pPr>
              <a:spcBef>
                <a:spcPts val="1400"/>
              </a:spcBef>
            </a:pPr>
            <a:r>
              <a:rPr lang="en-CA" sz="2200" dirty="0">
                <a:solidFill>
                  <a:schemeClr val="accent3">
                    <a:lumMod val="25000"/>
                  </a:schemeClr>
                </a:solidFill>
                <a:latin typeface="Abadi" panose="020B0604020104020204" pitchFamily="34" charset="0"/>
              </a:rPr>
              <a:t>As a first step, our goals are: </a:t>
            </a:r>
            <a:endParaRPr lang="en-US" sz="2200" dirty="0">
              <a:solidFill>
                <a:schemeClr val="accent3">
                  <a:lumMod val="25000"/>
                </a:schemeClr>
              </a:solidFill>
              <a:latin typeface="Abadi" panose="020B0604020104020204" pitchFamily="34" charset="0"/>
            </a:endParaRP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To gather information about SpaceX launches</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To determine if SpaceX will reuse the first stage of their launches</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To determine the price of their launches</a:t>
            </a:r>
            <a:endParaRPr lang="en-US" sz="1800" dirty="0">
              <a:solidFill>
                <a:srgbClr val="1F1F1F"/>
              </a:solidFill>
              <a:latin typeface="Source Sans Pro" panose="020B0503030403020204" pitchFamily="34" charset="0"/>
              <a:cs typeface="Times New Roman" panose="02020603050405020304" pitchFamily="18" charset="0"/>
            </a:endParaRP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80449"/>
            <a:ext cx="10291689"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We used the SpaceX REST API and web scraped a Wiki page for past SpaceX launch data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We inspected the data and created a target variable Y by converting the Outcome attribute into successful (1) and unsuccessful (0) landings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For each model we split the data into training and testing sets, we built and obtained the best model parameters based on the train set, and evaluated the model using the test set</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Python code was used for data collection</a:t>
            </a:r>
          </a:p>
          <a:p>
            <a:pPr>
              <a:lnSpc>
                <a:spcPct val="100000"/>
              </a:lnSpc>
              <a:spcBef>
                <a:spcPts val="1400"/>
              </a:spcBef>
            </a:pPr>
            <a:r>
              <a:rPr lang="en-US" sz="2200" dirty="0">
                <a:solidFill>
                  <a:schemeClr val="accent3">
                    <a:lumMod val="25000"/>
                  </a:schemeClr>
                </a:solidFill>
                <a:latin typeface="Abadi" panose="020B0604020104020204" pitchFamily="34" charset="0"/>
              </a:rPr>
              <a:t>Two main sources of information were used to collect data:</a:t>
            </a:r>
          </a:p>
          <a:p>
            <a:pPr marL="0" indent="0" algn="l">
              <a:buNone/>
            </a:pPr>
            <a:r>
              <a:rPr lang="en-US" sz="2200" dirty="0">
                <a:solidFill>
                  <a:schemeClr val="accent3">
                    <a:lumMod val="25000"/>
                  </a:schemeClr>
                </a:solidFill>
                <a:latin typeface="Abadi" panose="020B0604020104020204" pitchFamily="34" charset="0"/>
              </a:rPr>
              <a:t>1) Get requests were made to several endpoints of the SpaceX REST API to collect data on launches including information about: </a:t>
            </a:r>
          </a:p>
          <a:p>
            <a:pPr lvl="1"/>
            <a:r>
              <a:rPr lang="en-US" sz="2000" b="0" i="0" dirty="0">
                <a:solidFill>
                  <a:srgbClr val="333333"/>
                </a:solidFill>
                <a:effectLst/>
                <a:latin typeface="OpenSans"/>
              </a:rPr>
              <a:t>The rocket used, payload delivered, launch specifications, landing specifications, and landing outcome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 Web scraping was used on a selected Wiki page </a:t>
            </a:r>
            <a:r>
              <a:rPr lang="en-US" sz="2000" b="0" i="0" u="sng" dirty="0">
                <a:effectLst/>
                <a:latin typeface="-apple-system"/>
                <a:hlinkClick r:id="rId3"/>
              </a:rPr>
              <a:t>https://en.wikipedia.org/wiki/List_of_Falcon_9_and_Falcon_Heavy_launches</a:t>
            </a:r>
            <a:r>
              <a:rPr lang="en-US" sz="2000" b="0" i="0" u="sng" dirty="0">
                <a:effectLst/>
                <a:latin typeface="-apple-system"/>
              </a:rPr>
              <a:t> </a:t>
            </a:r>
            <a:endParaRPr lang="en-US" sz="2200" dirty="0">
              <a:solidFill>
                <a:schemeClr val="accent3">
                  <a:lumMod val="25000"/>
                </a:schemeClr>
              </a:solidFill>
              <a:latin typeface="Abadi" panose="020B0604020104020204" pitchFamily="34" charset="0"/>
            </a:endParaRPr>
          </a:p>
          <a:p>
            <a:pPr lvl="1"/>
            <a:r>
              <a:rPr lang="en-US" sz="2000" dirty="0">
                <a:solidFill>
                  <a:srgbClr val="333333"/>
                </a:solidFill>
                <a:latin typeface="OpenSans"/>
              </a:rPr>
              <a:t>Falcon 9 launch records were extracted from an HTML table using the </a:t>
            </a:r>
            <a:r>
              <a:rPr lang="en-US" sz="2000" dirty="0" err="1">
                <a:solidFill>
                  <a:srgbClr val="333333"/>
                </a:solidFill>
                <a:latin typeface="OpenSans"/>
              </a:rPr>
              <a:t>BeautifulSoup</a:t>
            </a:r>
            <a:r>
              <a:rPr lang="en-US" sz="2000" dirty="0">
                <a:solidFill>
                  <a:srgbClr val="333333"/>
                </a:solidFill>
                <a:latin typeface="OpenSans"/>
              </a:rPr>
              <a:t> package </a:t>
            </a:r>
          </a:p>
          <a:p>
            <a:pPr lvl="1"/>
            <a:r>
              <a:rPr lang="en-US" sz="2000" dirty="0">
                <a:solidFill>
                  <a:srgbClr val="333333"/>
                </a:solidFill>
                <a:latin typeface="OpenSans"/>
              </a:rPr>
              <a:t>The rows of an html table were scraped to save launch records in a python dictionary and convert it to a </a:t>
            </a:r>
            <a:r>
              <a:rPr lang="en-US" sz="2000" dirty="0" err="1">
                <a:solidFill>
                  <a:srgbClr val="333333"/>
                </a:solidFill>
                <a:latin typeface="OpenSans"/>
              </a:rPr>
              <a:t>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1163400" y="6025573"/>
            <a:ext cx="330630" cy="401638"/>
          </a:xfrm>
        </p:spPr>
        <p:txBody>
          <a:bodyPr/>
          <a:lstStyle/>
          <a:p>
            <a:pPr algn="ctr"/>
            <a:fld id="{5075537C-CA84-1446-933C-8E9D027F9201}" type="slidenum">
              <a:rPr lang="en-US" sz="1800" smtClean="0"/>
              <a:pPr algn="ctr"/>
              <a:t>8</a:t>
            </a:fld>
            <a:endParaRPr lang="en-US" sz="180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1" y="1639888"/>
            <a:ext cx="5583769" cy="4386262"/>
          </a:xfrm>
          <a:prstGeom prst="rect">
            <a:avLst/>
          </a:prstGeom>
          <a:ln>
            <a:solidFill>
              <a:srgbClr val="0B49CB"/>
            </a:solidFill>
            <a:prstDash val="dash"/>
          </a:ln>
        </p:spPr>
        <p:txBody>
          <a:bodyPr vert="horz" lIns="91440" tIns="45720" rIns="91440" bIns="45720" rtlCol="0" anchor="t">
            <a:normAutofit/>
          </a:bodyPr>
          <a:lstStyle/>
          <a:p>
            <a:pPr marL="0" indent="0" algn="ctr">
              <a:buNone/>
            </a:pPr>
            <a:endParaRPr lang="en-US" sz="1800" dirty="0">
              <a:solidFill>
                <a:srgbClr val="1C7DDB"/>
              </a:solidFill>
              <a:latin typeface="Abadi"/>
            </a:endParaRPr>
          </a:p>
          <a:p>
            <a:pPr marL="0" indent="0" algn="ctr">
              <a:buNone/>
            </a:pPr>
            <a:endParaRPr lang="en-US" sz="1800" dirty="0">
              <a:solidFill>
                <a:srgbClr val="1C7DDB"/>
              </a:solidFill>
              <a:latin typeface="Abadi"/>
            </a:endParaRPr>
          </a:p>
          <a:p>
            <a:pPr marL="0" indent="0" algn="ctr">
              <a:buNone/>
            </a:pPr>
            <a:endParaRPr lang="en-US" sz="1800" dirty="0">
              <a:solidFill>
                <a:srgbClr val="1C7DDB"/>
              </a:solidFill>
              <a:latin typeface="Abadi"/>
            </a:endParaRPr>
          </a:p>
          <a:p>
            <a:pPr marL="0" indent="0" algn="ctr">
              <a:buNone/>
            </a:pPr>
            <a:endParaRPr lang="en-US" sz="18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gn="l"/>
            <a:r>
              <a:rPr lang="en-US" sz="2200" dirty="0">
                <a:solidFill>
                  <a:schemeClr val="accent3">
                    <a:lumMod val="25000"/>
                  </a:schemeClr>
                </a:solidFill>
                <a:latin typeface="Abadi" panose="020B0604020104020204" pitchFamily="34" charset="0"/>
              </a:rPr>
              <a:t>Get requests were performed on different endpoints of the SpaceX REST API to collect information on past launches and save them into a pandas </a:t>
            </a:r>
            <a:r>
              <a:rPr lang="en-US" sz="2200" dirty="0" err="1">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for the SpaceX API calls notebook: </a:t>
            </a:r>
            <a:r>
              <a:rPr lang="en-US" sz="2200" dirty="0">
                <a:solidFill>
                  <a:schemeClr val="accent3">
                    <a:lumMod val="25000"/>
                  </a:schemeClr>
                </a:solidFill>
                <a:latin typeface="Abadi" panose="020B0604020104020204" pitchFamily="34" charset="0"/>
                <a:hlinkClick r:id="rId3"/>
              </a:rPr>
              <a:t>https://github.com/mtejo/ibmcapstone/blob/main/jupyter-labs-spacex-data-collection-api-HMDTCompleted.ipynb</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TextBox 1">
            <a:extLst>
              <a:ext uri="{FF2B5EF4-FFF2-40B4-BE49-F238E27FC236}">
                <a16:creationId xmlns:a16="http://schemas.microsoft.com/office/drawing/2014/main" id="{0EB91D46-4054-475C-B350-99DDE0851CDE}"/>
              </a:ext>
            </a:extLst>
          </p:cNvPr>
          <p:cNvSpPr txBox="1"/>
          <p:nvPr/>
        </p:nvSpPr>
        <p:spPr>
          <a:xfrm>
            <a:off x="7047198" y="1784350"/>
            <a:ext cx="3335148"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Get request to SpaceX REST API</a:t>
            </a:r>
          </a:p>
        </p:txBody>
      </p:sp>
      <p:sp>
        <p:nvSpPr>
          <p:cNvPr id="7" name="TextBox 6">
            <a:extLst>
              <a:ext uri="{FF2B5EF4-FFF2-40B4-BE49-F238E27FC236}">
                <a16:creationId xmlns:a16="http://schemas.microsoft.com/office/drawing/2014/main" id="{B40C962F-448E-4330-A993-4D0FA2A94938}"/>
              </a:ext>
            </a:extLst>
          </p:cNvPr>
          <p:cNvSpPr txBox="1"/>
          <p:nvPr/>
        </p:nvSpPr>
        <p:spPr>
          <a:xfrm>
            <a:off x="6863691" y="2390496"/>
            <a:ext cx="3702161"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Normalize the response </a:t>
            </a:r>
            <a:r>
              <a:rPr lang="en-US" dirty="0" err="1">
                <a:solidFill>
                  <a:schemeClr val="bg1"/>
                </a:solidFill>
                <a:latin typeface="Abadi" panose="020B0604020104020204" pitchFamily="34" charset="0"/>
              </a:rPr>
              <a:t>json</a:t>
            </a:r>
            <a:r>
              <a:rPr lang="en-US" dirty="0">
                <a:solidFill>
                  <a:schemeClr val="bg1"/>
                </a:solidFill>
                <a:latin typeface="Abadi" panose="020B0604020104020204" pitchFamily="34" charset="0"/>
              </a:rPr>
              <a:t> object</a:t>
            </a:r>
          </a:p>
        </p:txBody>
      </p:sp>
      <p:sp>
        <p:nvSpPr>
          <p:cNvPr id="8" name="TextBox 7">
            <a:extLst>
              <a:ext uri="{FF2B5EF4-FFF2-40B4-BE49-F238E27FC236}">
                <a16:creationId xmlns:a16="http://schemas.microsoft.com/office/drawing/2014/main" id="{5F9A05E9-DA72-4541-8FA5-85D04856F76F}"/>
              </a:ext>
            </a:extLst>
          </p:cNvPr>
          <p:cNvSpPr txBox="1"/>
          <p:nvPr/>
        </p:nvSpPr>
        <p:spPr>
          <a:xfrm>
            <a:off x="6863691" y="3063012"/>
            <a:ext cx="395438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Save response as a pandas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04638236-3D02-49CE-A4C8-5FEC1CE1B79C}"/>
              </a:ext>
            </a:extLst>
          </p:cNvPr>
          <p:cNvSpPr txBox="1"/>
          <p:nvPr/>
        </p:nvSpPr>
        <p:spPr>
          <a:xfrm>
            <a:off x="6540500" y="3735528"/>
            <a:ext cx="4622899"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Subset the </a:t>
            </a:r>
            <a:r>
              <a:rPr lang="en-US" dirty="0" err="1">
                <a:solidFill>
                  <a:schemeClr val="bg1"/>
                </a:solidFill>
                <a:latin typeface="Abadi" panose="020B0604020104020204" pitchFamily="34" charset="0"/>
              </a:rPr>
              <a:t>dataframe</a:t>
            </a:r>
            <a:r>
              <a:rPr lang="en-US" dirty="0">
                <a:solidFill>
                  <a:schemeClr val="bg1"/>
                </a:solidFill>
                <a:latin typeface="Abadi" panose="020B0604020104020204" pitchFamily="34" charset="0"/>
              </a:rPr>
              <a:t> for selected features &amp; a selected time frame &amp; Falcon 9 launches</a:t>
            </a:r>
          </a:p>
        </p:txBody>
      </p:sp>
      <p:sp>
        <p:nvSpPr>
          <p:cNvPr id="10" name="TextBox 9">
            <a:extLst>
              <a:ext uri="{FF2B5EF4-FFF2-40B4-BE49-F238E27FC236}">
                <a16:creationId xmlns:a16="http://schemas.microsoft.com/office/drawing/2014/main" id="{20969310-1265-4840-8534-D9AABDB32AA9}"/>
              </a:ext>
            </a:extLst>
          </p:cNvPr>
          <p:cNvSpPr txBox="1"/>
          <p:nvPr/>
        </p:nvSpPr>
        <p:spPr>
          <a:xfrm>
            <a:off x="6928724" y="4688318"/>
            <a:ext cx="3702161"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Replace missing values of features</a:t>
            </a:r>
          </a:p>
        </p:txBody>
      </p:sp>
      <p:sp>
        <p:nvSpPr>
          <p:cNvPr id="11" name="TextBox 10">
            <a:extLst>
              <a:ext uri="{FF2B5EF4-FFF2-40B4-BE49-F238E27FC236}">
                <a16:creationId xmlns:a16="http://schemas.microsoft.com/office/drawing/2014/main" id="{B548DBD3-7D19-4F53-8F7F-16696816E0AD}"/>
              </a:ext>
            </a:extLst>
          </p:cNvPr>
          <p:cNvSpPr txBox="1"/>
          <p:nvPr/>
        </p:nvSpPr>
        <p:spPr>
          <a:xfrm>
            <a:off x="6057900" y="5328351"/>
            <a:ext cx="536416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Use </a:t>
            </a:r>
            <a:r>
              <a:rPr lang="en-US" dirty="0" err="1">
                <a:solidFill>
                  <a:schemeClr val="bg1"/>
                </a:solidFill>
                <a:latin typeface="Abadi" panose="020B0604020104020204" pitchFamily="34" charset="0"/>
              </a:rPr>
              <a:t>dataframe</a:t>
            </a:r>
            <a:r>
              <a:rPr lang="en-US" dirty="0">
                <a:solidFill>
                  <a:schemeClr val="bg1"/>
                </a:solidFill>
                <a:latin typeface="Abadi" panose="020B0604020104020204" pitchFamily="34" charset="0"/>
              </a:rPr>
              <a:t> columns to make other API calls to append additional information to the final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cxnSp>
        <p:nvCxnSpPr>
          <p:cNvPr id="13" name="Straight Arrow Connector 12">
            <a:extLst>
              <a:ext uri="{FF2B5EF4-FFF2-40B4-BE49-F238E27FC236}">
                <a16:creationId xmlns:a16="http://schemas.microsoft.com/office/drawing/2014/main" id="{689BF9B3-B841-4C6D-BAD3-FDFB0ACEE884}"/>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292A6EA-28CF-4A91-8B56-392E6F21C65C}"/>
              </a:ext>
            </a:extLst>
          </p:cNvPr>
          <p:cNvCxnSpPr/>
          <p:nvPr/>
        </p:nvCxnSpPr>
        <p:spPr>
          <a:xfrm>
            <a:off x="8714772" y="28095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6C4E4C1-B0E4-4FDA-B5F5-AB267258B712}"/>
              </a:ext>
            </a:extLst>
          </p:cNvPr>
          <p:cNvCxnSpPr/>
          <p:nvPr/>
        </p:nvCxnSpPr>
        <p:spPr>
          <a:xfrm>
            <a:off x="8714771" y="348601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15489A6-2B2B-4311-8030-1970F69AEBF9}"/>
              </a:ext>
            </a:extLst>
          </p:cNvPr>
          <p:cNvCxnSpPr/>
          <p:nvPr/>
        </p:nvCxnSpPr>
        <p:spPr>
          <a:xfrm>
            <a:off x="8714771" y="44134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0FB654-D52B-424C-ABFF-F2612551E5F6}"/>
              </a:ext>
            </a:extLst>
          </p:cNvPr>
          <p:cNvCxnSpPr/>
          <p:nvPr/>
        </p:nvCxnSpPr>
        <p:spPr>
          <a:xfrm>
            <a:off x="8717324" y="50700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A get request was performed on a selected Wiki page to extract launch records from an HTML table into a python dictionary and convert it to a pandas </a:t>
            </a:r>
            <a:r>
              <a:rPr lang="en-US" sz="2200" dirty="0" err="1">
                <a:solidFill>
                  <a:schemeClr val="accent3">
                    <a:lumMod val="25000"/>
                  </a:schemeClr>
                </a:solidFill>
                <a:latin typeface="Abadi"/>
              </a:rPr>
              <a:t>dataframe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for the web scraping notebook: </a:t>
            </a:r>
            <a:r>
              <a:rPr lang="en-US" sz="2200" dirty="0">
                <a:solidFill>
                  <a:schemeClr val="accent3">
                    <a:lumMod val="25000"/>
                  </a:schemeClr>
                </a:solidFill>
                <a:latin typeface="Abadi" panose="020B0604020104020204" pitchFamily="34" charset="0"/>
                <a:hlinkClick r:id="rId3"/>
              </a:rPr>
              <a:t>https://github.com/mtejo/ibmcapstone/blob/main/jupyter-labs-webscraping-HMDTCompleted.ipynb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Content Placeholder 4">
            <a:extLst>
              <a:ext uri="{FF2B5EF4-FFF2-40B4-BE49-F238E27FC236}">
                <a16:creationId xmlns:a16="http://schemas.microsoft.com/office/drawing/2014/main" id="{DBD55039-F966-4764-AFA4-A0D28CD25905}"/>
              </a:ext>
            </a:extLst>
          </p:cNvPr>
          <p:cNvSpPr txBox="1">
            <a:spLocks/>
          </p:cNvSpPr>
          <p:nvPr/>
        </p:nvSpPr>
        <p:spPr>
          <a:xfrm>
            <a:off x="5803900" y="1639888"/>
            <a:ext cx="5778499" cy="438626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dirty="0">
              <a:solidFill>
                <a:srgbClr val="1C7DDB"/>
              </a:solidFill>
              <a:latin typeface="Abadi"/>
            </a:endParaRPr>
          </a:p>
        </p:txBody>
      </p:sp>
      <p:sp>
        <p:nvSpPr>
          <p:cNvPr id="8" name="TextBox 7">
            <a:extLst>
              <a:ext uri="{FF2B5EF4-FFF2-40B4-BE49-F238E27FC236}">
                <a16:creationId xmlns:a16="http://schemas.microsoft.com/office/drawing/2014/main" id="{526204E4-EE04-4B0A-BBAA-B1CF7035C2C7}"/>
              </a:ext>
            </a:extLst>
          </p:cNvPr>
          <p:cNvSpPr txBox="1"/>
          <p:nvPr/>
        </p:nvSpPr>
        <p:spPr>
          <a:xfrm>
            <a:off x="6350001" y="1784350"/>
            <a:ext cx="4468080"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Get request to Falcon9 Launch HTML page </a:t>
            </a:r>
          </a:p>
        </p:txBody>
      </p:sp>
      <p:sp>
        <p:nvSpPr>
          <p:cNvPr id="10" name="TextBox 9">
            <a:extLst>
              <a:ext uri="{FF2B5EF4-FFF2-40B4-BE49-F238E27FC236}">
                <a16:creationId xmlns:a16="http://schemas.microsoft.com/office/drawing/2014/main" id="{0107D4CE-0958-4404-AD10-B09FBF82C569}"/>
              </a:ext>
            </a:extLst>
          </p:cNvPr>
          <p:cNvSpPr txBox="1"/>
          <p:nvPr/>
        </p:nvSpPr>
        <p:spPr>
          <a:xfrm>
            <a:off x="6350001" y="3113812"/>
            <a:ext cx="446807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Extract column names from table of interest</a:t>
            </a:r>
          </a:p>
        </p:txBody>
      </p:sp>
      <p:sp>
        <p:nvSpPr>
          <p:cNvPr id="12" name="TextBox 11">
            <a:extLst>
              <a:ext uri="{FF2B5EF4-FFF2-40B4-BE49-F238E27FC236}">
                <a16:creationId xmlns:a16="http://schemas.microsoft.com/office/drawing/2014/main" id="{5961F87C-9CDB-41BF-A7C8-FBBFA0B9AA2F}"/>
              </a:ext>
            </a:extLst>
          </p:cNvPr>
          <p:cNvSpPr txBox="1"/>
          <p:nvPr/>
        </p:nvSpPr>
        <p:spPr>
          <a:xfrm>
            <a:off x="6540500" y="3837128"/>
            <a:ext cx="462289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dictionary with column name keys</a:t>
            </a:r>
          </a:p>
        </p:txBody>
      </p:sp>
      <p:sp>
        <p:nvSpPr>
          <p:cNvPr id="13" name="TextBox 12">
            <a:extLst>
              <a:ext uri="{FF2B5EF4-FFF2-40B4-BE49-F238E27FC236}">
                <a16:creationId xmlns:a16="http://schemas.microsoft.com/office/drawing/2014/main" id="{E03A84CC-416D-42B5-8899-25BDABFD7D6B}"/>
              </a:ext>
            </a:extLst>
          </p:cNvPr>
          <p:cNvSpPr txBox="1"/>
          <p:nvPr/>
        </p:nvSpPr>
        <p:spPr>
          <a:xfrm>
            <a:off x="6057900" y="4472418"/>
            <a:ext cx="522771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Fill dictionary with launch records extracted from table rows</a:t>
            </a:r>
          </a:p>
        </p:txBody>
      </p:sp>
      <p:sp>
        <p:nvSpPr>
          <p:cNvPr id="14" name="TextBox 13">
            <a:extLst>
              <a:ext uri="{FF2B5EF4-FFF2-40B4-BE49-F238E27FC236}">
                <a16:creationId xmlns:a16="http://schemas.microsoft.com/office/drawing/2014/main" id="{DAB47A8A-5DB0-4AB4-9A0E-BDC2A5584650}"/>
              </a:ext>
            </a:extLst>
          </p:cNvPr>
          <p:cNvSpPr txBox="1"/>
          <p:nvPr/>
        </p:nvSpPr>
        <p:spPr>
          <a:xfrm>
            <a:off x="6057900" y="5328351"/>
            <a:ext cx="5364161"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a:t>
            </a:r>
            <a:r>
              <a:rPr lang="en-US" dirty="0" err="1">
                <a:solidFill>
                  <a:schemeClr val="bg1"/>
                </a:solidFill>
                <a:latin typeface="Abadi" panose="020B0604020104020204" pitchFamily="34" charset="0"/>
              </a:rPr>
              <a:t>dataframe</a:t>
            </a:r>
            <a:r>
              <a:rPr lang="en-US" dirty="0">
                <a:solidFill>
                  <a:schemeClr val="bg1"/>
                </a:solidFill>
                <a:latin typeface="Abadi" panose="020B0604020104020204" pitchFamily="34" charset="0"/>
              </a:rPr>
              <a:t> from the dictionary</a:t>
            </a:r>
          </a:p>
        </p:txBody>
      </p:sp>
      <p:cxnSp>
        <p:nvCxnSpPr>
          <p:cNvPr id="15" name="Straight Arrow Connector 14">
            <a:extLst>
              <a:ext uri="{FF2B5EF4-FFF2-40B4-BE49-F238E27FC236}">
                <a16:creationId xmlns:a16="http://schemas.microsoft.com/office/drawing/2014/main" id="{66603E5B-0E63-46F6-9C08-37A392B657D9}"/>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C1037F6-FE88-414A-9940-6A9F3C094288}"/>
              </a:ext>
            </a:extLst>
          </p:cNvPr>
          <p:cNvCxnSpPr/>
          <p:nvPr/>
        </p:nvCxnSpPr>
        <p:spPr>
          <a:xfrm>
            <a:off x="8714772" y="28476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5024BEC-102A-4184-965B-433837D978BE}"/>
              </a:ext>
            </a:extLst>
          </p:cNvPr>
          <p:cNvCxnSpPr/>
          <p:nvPr/>
        </p:nvCxnSpPr>
        <p:spPr>
          <a:xfrm>
            <a:off x="8714771" y="360031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B727DFB-A369-4F32-8476-74F49AA744EB}"/>
              </a:ext>
            </a:extLst>
          </p:cNvPr>
          <p:cNvCxnSpPr/>
          <p:nvPr/>
        </p:nvCxnSpPr>
        <p:spPr>
          <a:xfrm>
            <a:off x="8714771" y="41975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BA9016A-B147-40E2-A83D-FA4297B48A22}"/>
              </a:ext>
            </a:extLst>
          </p:cNvPr>
          <p:cNvCxnSpPr/>
          <p:nvPr/>
        </p:nvCxnSpPr>
        <p:spPr>
          <a:xfrm>
            <a:off x="8717324" y="51335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7B78BD2-C0BF-4D53-9D0E-5C2829EF48B9}"/>
              </a:ext>
            </a:extLst>
          </p:cNvPr>
          <p:cNvSpPr txBox="1"/>
          <p:nvPr/>
        </p:nvSpPr>
        <p:spPr>
          <a:xfrm>
            <a:off x="5910261" y="2415896"/>
            <a:ext cx="5511800"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t>
            </a:r>
            <a:r>
              <a:rPr lang="en-US" dirty="0" err="1">
                <a:solidFill>
                  <a:schemeClr val="bg1"/>
                </a:solidFill>
                <a:latin typeface="Abadi" panose="020B0604020104020204" pitchFamily="34" charset="0"/>
              </a:rPr>
              <a:t>BeautifulSoup</a:t>
            </a:r>
            <a:r>
              <a:rPr lang="en-US" dirty="0">
                <a:solidFill>
                  <a:schemeClr val="bg1"/>
                </a:solidFill>
                <a:latin typeface="Abadi" panose="020B0604020104020204" pitchFamily="34" charset="0"/>
              </a:rPr>
              <a:t> object from the HTML response</a:t>
            </a:r>
          </a:p>
        </p:txBody>
      </p:sp>
      <p:sp>
        <p:nvSpPr>
          <p:cNvPr id="22" name="Rectangle 3">
            <a:extLst>
              <a:ext uri="{FF2B5EF4-FFF2-40B4-BE49-F238E27FC236}">
                <a16:creationId xmlns:a16="http://schemas.microsoft.com/office/drawing/2014/main" id="{7CD4BF65-8DC3-46EC-93F9-C352EB28F568}"/>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CA" altLang="en-US" sz="1100" b="0" i="0" u="none" strike="noStrike" cap="none" normalizeH="0" baseline="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Create a</a:t>
            </a:r>
            <a:r>
              <a:rPr kumimoji="0" lang="en-CA" altLang="en-US" sz="1100" b="0" i="0" u="none" strike="noStrike" cap="none" normalizeH="0" baseline="0">
                <a:ln>
                  <a:noFill/>
                </a:ln>
                <a:solidFill>
                  <a:srgbClr val="000000"/>
                </a:solidFill>
                <a:effectLst/>
                <a:latin typeface="Calibri" panose="020F0502020204030204" pitchFamily="34" charset="0"/>
                <a:ea typeface="Calibri" panose="020F0502020204030204" pitchFamily="34" charset="0"/>
                <a:cs typeface="Segoe UI" panose="020B0502040204020203" pitchFamily="34" charset="0"/>
              </a:rPr>
              <a:t> </a:t>
            </a:r>
            <a:r>
              <a:rPr kumimoji="0" lang="en-CA" altLang="en-US" sz="1200" b="0" i="0" u="none" strike="noStrike" cap="none" normalizeH="0" baseline="0">
                <a:ln>
                  <a:noFill/>
                </a:ln>
                <a:solidFill>
                  <a:schemeClr val="tx1"/>
                </a:solidFill>
                <a:effectLst/>
                <a:latin typeface="var(--jp-code-font-family)" charset="0"/>
                <a:ea typeface="Calibri" panose="020F0502020204030204" pitchFamily="34" charset="0"/>
                <a:cs typeface="Courier New" panose="02070309020205020404" pitchFamily="49" charset="0"/>
              </a:rPr>
              <a:t>BeautifulSoup</a:t>
            </a:r>
            <a:r>
              <a:rPr kumimoji="0" lang="en-CA" altLang="en-US" sz="1100" b="0" i="0" u="none" strike="noStrike" cap="none" normalizeH="0" baseline="0">
                <a:ln>
                  <a:noFill/>
                </a:ln>
                <a:solidFill>
                  <a:srgbClr val="000000"/>
                </a:solidFill>
                <a:effectLst/>
                <a:latin typeface="Calibri" panose="020F0502020204030204" pitchFamily="34" charset="0"/>
                <a:ea typeface="Calibri" panose="020F0502020204030204" pitchFamily="34" charset="0"/>
                <a:cs typeface="Segoe UI" panose="020B0502040204020203" pitchFamily="34" charset="0"/>
              </a:rPr>
              <a:t> </a:t>
            </a:r>
            <a:r>
              <a:rPr kumimoji="0" lang="en-CA" altLang="en-US" sz="1100" b="0" i="0" u="none" strike="noStrike" cap="none" normalizeH="0" baseline="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object from the HTML</a:t>
            </a:r>
            <a:r>
              <a:rPr kumimoji="0" lang="en-CA" altLang="en-US" sz="1100" b="0" i="0" u="none" strike="noStrike" cap="none" normalizeH="0" baseline="0">
                <a:ln>
                  <a:noFill/>
                </a:ln>
                <a:solidFill>
                  <a:srgbClr val="000000"/>
                </a:solidFill>
                <a:effectLst/>
                <a:latin typeface="Calibri" panose="020F0502020204030204" pitchFamily="34" charset="0"/>
                <a:ea typeface="Calibri" panose="020F0502020204030204" pitchFamily="34" charset="0"/>
                <a:cs typeface="Segoe UI" panose="020B0502040204020203" pitchFamily="34" charset="0"/>
              </a:rPr>
              <a:t> </a:t>
            </a:r>
            <a:r>
              <a:rPr kumimoji="0" lang="en-CA" altLang="en-US" sz="1200" b="0" i="0" u="none" strike="noStrike" cap="none" normalizeH="0" baseline="0">
                <a:ln>
                  <a:noFill/>
                </a:ln>
                <a:solidFill>
                  <a:schemeClr val="tx1"/>
                </a:solidFill>
                <a:effectLst/>
                <a:latin typeface="var(--jp-code-font-family)" charset="0"/>
                <a:ea typeface="Calibri" panose="020F0502020204030204" pitchFamily="34" charset="0"/>
                <a:cs typeface="Courier New" panose="02070309020205020404" pitchFamily="49" charset="0"/>
              </a:rPr>
              <a:t>response</a:t>
            </a:r>
            <a:endParaRPr kumimoji="0" lang="en-CA"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346</TotalTime>
  <Words>2034</Words>
  <Application>Microsoft Office PowerPoint</Application>
  <PresentationFormat>Widescreen</PresentationFormat>
  <Paragraphs>270</Paragraphs>
  <Slides>47</Slides>
  <Notes>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47</vt:i4>
      </vt:variant>
    </vt:vector>
  </HeadingPairs>
  <TitlesOfParts>
    <vt:vector size="59" baseType="lpstr">
      <vt:lpstr>Abadi</vt:lpstr>
      <vt:lpstr>-apple-system</vt:lpstr>
      <vt:lpstr>Arial</vt:lpstr>
      <vt:lpstr>Calibri</vt:lpstr>
      <vt:lpstr>Calibri Light</vt:lpstr>
      <vt:lpstr>IBM Plex Mono SemiBold</vt:lpstr>
      <vt:lpstr>IBM Plex Mono Text</vt:lpstr>
      <vt:lpstr>OpenSans</vt:lpstr>
      <vt:lpstr>Segoe UI</vt:lpstr>
      <vt:lpstr>Source Sans Pro</vt:lpstr>
      <vt:lpstr>var(--jp-code-font-family)</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Maria Dominguez Tejo</cp:lastModifiedBy>
  <cp:revision>203</cp:revision>
  <dcterms:created xsi:type="dcterms:W3CDTF">2021-04-29T18:58:34Z</dcterms:created>
  <dcterms:modified xsi:type="dcterms:W3CDTF">2023-10-08T18:50:59Z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